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FF66"/>
    <a:srgbClr val="66FF66"/>
    <a:srgbClr val="FF0000"/>
    <a:srgbClr val="ADDB7B"/>
    <a:srgbClr val="F90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8EA608-8FAB-4CDD-A1C1-ACB781D1C246}" type="datetimeFigureOut">
              <a:rPr kumimoji="1" lang="ja-JP" altLang="en-US" smtClean="0"/>
              <a:t>2018/11/6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E214DA-3CDB-47FF-92BA-0C41CC221BB3}" type="slidenum">
              <a:rPr kumimoji="1" lang="ja-JP" altLang="en-US" smtClean="0"/>
              <a:t>‹#›</a:t>
            </a:fld>
            <a:endParaRPr kumimoji="1" lang="ja-JP" altLang="en-US"/>
          </a:p>
        </p:txBody>
      </p:sp>
    </p:spTree>
    <p:extLst>
      <p:ext uri="{BB962C8B-B14F-4D97-AF65-F5344CB8AC3E}">
        <p14:creationId xmlns:p14="http://schemas.microsoft.com/office/powerpoint/2010/main" val="5835257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solidFill>
            <a:srgbClr val="FFFFFF"/>
          </a:solidFill>
          <a:ln/>
        </p:spPr>
      </p:sp>
      <p:sp>
        <p:nvSpPr>
          <p:cNvPr id="59395" name="Rectangle 2"/>
          <p:cNvSpPr>
            <a:spLocks noGrp="1" noChangeArrowheads="1"/>
          </p:cNvSpPr>
          <p:nvPr>
            <p:ph type="body" idx="1"/>
          </p:nvPr>
        </p:nvSpPr>
        <p:spPr>
          <a:noFill/>
        </p:spPr>
        <p:txBody>
          <a:bodyPr/>
          <a:lstStyle/>
          <a:p>
            <a:pPr eaLnBrk="1" hangingPunct="1"/>
            <a:r>
              <a:rPr lang="ja-JP" altLang="en-US" sz="2200" smtClean="0">
                <a:latin typeface="Lucida Grande" charset="0"/>
                <a:sym typeface="Lucida Grande" charset="0"/>
              </a:rPr>
              <a:t>研究の概要です。体験活動を生かした道徳の時間の実施に向けて、次のような準備を行いました。</a:t>
            </a:r>
          </a:p>
          <a:p>
            <a:pPr eaLnBrk="1" hangingPunct="1"/>
            <a:r>
              <a:rPr lang="ja-JP" altLang="en-US" sz="2200" smtClean="0">
                <a:latin typeface="Lucida Grande" charset="0"/>
                <a:sym typeface="Lucida Grande" charset="0"/>
              </a:rPr>
              <a:t>＊</a:t>
            </a:r>
          </a:p>
          <a:p>
            <a:pPr eaLnBrk="1" hangingPunct="1"/>
            <a:r>
              <a:rPr lang="ja-JP" altLang="en-US" sz="2200" smtClean="0">
                <a:latin typeface="Lucida Grande" charset="0"/>
                <a:sym typeface="Lucida Grande" charset="0"/>
              </a:rPr>
              <a:t>道徳の時間の年間指導計画の作成。学校行事と道徳の時間の関連を重視しました。</a:t>
            </a:r>
          </a:p>
          <a:p>
            <a:pPr eaLnBrk="1" hangingPunct="1"/>
            <a:r>
              <a:rPr lang="ja-JP" altLang="en-US" sz="2200" smtClean="0">
                <a:latin typeface="Lucida Grande" charset="0"/>
                <a:sym typeface="Lucida Grande" charset="0"/>
              </a:rPr>
              <a:t>例えば、運動会で関連する価値について道徳の時間では生徒が３年生であるという特徴に合わせた内容項目で授業を行うように計画します。</a:t>
            </a:r>
          </a:p>
          <a:p>
            <a:pPr eaLnBrk="1" hangingPunct="1"/>
            <a:r>
              <a:rPr lang="ja-JP" altLang="en-US" sz="2200" smtClean="0">
                <a:latin typeface="Lucida Grande" charset="0"/>
                <a:sym typeface="Lucida Grande" charset="0"/>
              </a:rPr>
              <a:t>同じように、修学旅行、学芸発表会等についても道徳の時間と関連付けを行いました。</a:t>
            </a:r>
          </a:p>
          <a:p>
            <a:pPr eaLnBrk="1" hangingPunct="1"/>
            <a:r>
              <a:rPr lang="ja-JP" altLang="en-US" sz="2200" smtClean="0">
                <a:latin typeface="Lucida Grande" charset="0"/>
                <a:sym typeface="Lucida Grande" charset="0"/>
              </a:rPr>
              <a:t>＊</a:t>
            </a:r>
          </a:p>
          <a:p>
            <a:pPr eaLnBrk="1" hangingPunct="1"/>
            <a:r>
              <a:rPr lang="ja-JP" altLang="en-US" sz="2200" smtClean="0">
                <a:latin typeface="Lucida Grande" charset="0"/>
                <a:sym typeface="Lucida Grande" charset="0"/>
              </a:rPr>
              <a:t>実際の学校行事では、準備そして当日までの期間を通して、生徒は複数の道徳的価値を感じ取ったり、学んだりします。</a:t>
            </a:r>
          </a:p>
          <a:p>
            <a:pPr eaLnBrk="1" hangingPunct="1"/>
            <a:r>
              <a:rPr lang="ja-JP" altLang="en-US" sz="2200" smtClean="0">
                <a:latin typeface="Lucida Grande" charset="0"/>
                <a:sym typeface="Lucida Grande" charset="0"/>
              </a:rPr>
              <a:t>＊</a:t>
            </a:r>
          </a:p>
          <a:p>
            <a:pPr eaLnBrk="1" hangingPunct="1"/>
            <a:r>
              <a:rPr lang="ja-JP" altLang="en-US" sz="2200" smtClean="0">
                <a:latin typeface="Lucida Grande" charset="0"/>
                <a:sym typeface="Lucida Grande" charset="0"/>
              </a:rPr>
              <a:t>そこで、学校行事終了後の学活の時間に、アンケートをとり、生徒が学んだ道徳的価値を把握しました。このときに心のノートの「いまここに</a:t>
            </a:r>
            <a:r>
              <a:rPr lang="en-US" altLang="ja-JP" sz="2200" smtClean="0">
                <a:latin typeface="Lucida Grande" charset="0"/>
                <a:sym typeface="Lucida Grande" charset="0"/>
              </a:rPr>
              <a:t>24</a:t>
            </a:r>
            <a:r>
              <a:rPr lang="ja-JP" altLang="en-US" sz="2200" smtClean="0">
                <a:latin typeface="Lucida Grande" charset="0"/>
                <a:sym typeface="Lucida Grande" charset="0"/>
              </a:rPr>
              <a:t>の鍵がある」のページを活用します。</a:t>
            </a:r>
          </a:p>
          <a:p>
            <a:pPr eaLnBrk="1" hangingPunct="1"/>
            <a:r>
              <a:rPr lang="ja-JP" altLang="en-US" sz="2200" smtClean="0">
                <a:latin typeface="Lucida Grande" charset="0"/>
                <a:sym typeface="Lucida Grande" charset="0"/>
              </a:rPr>
              <a:t>＊</a:t>
            </a:r>
          </a:p>
          <a:p>
            <a:pPr eaLnBrk="1" hangingPunct="1"/>
            <a:r>
              <a:rPr lang="ja-JP" altLang="en-US" sz="2200" smtClean="0">
                <a:latin typeface="Lucida Grande" charset="0"/>
                <a:sym typeface="Lucida Grande" charset="0"/>
              </a:rPr>
              <a:t>同時に、道徳の時間に用いる学校行事の写真等の資料や教材の選定を行いました。</a:t>
            </a:r>
          </a:p>
          <a:p>
            <a:pPr eaLnBrk="1" hangingPunct="1"/>
            <a:r>
              <a:rPr lang="ja-JP" altLang="en-US" sz="2200" smtClean="0">
                <a:latin typeface="Lucida Grande" charset="0"/>
                <a:sym typeface="Lucida Grande" charset="0"/>
              </a:rPr>
              <a:t>＊</a:t>
            </a:r>
          </a:p>
          <a:p>
            <a:pPr eaLnBrk="1" hangingPunct="1"/>
            <a:r>
              <a:rPr lang="ja-JP" altLang="en-US" sz="2200" smtClean="0">
                <a:latin typeface="Lucida Grande" charset="0"/>
                <a:sym typeface="Lucida Grande" charset="0"/>
              </a:rPr>
              <a:t>そして、道徳の時間には東京都道徳教育教材集「心みつめて」を活用し、教師が意図した道徳的価値を補充、深化、統合するよう試みました。</a:t>
            </a:r>
          </a:p>
          <a:p>
            <a:pPr eaLnBrk="1" hangingPunct="1"/>
            <a:r>
              <a:rPr lang="ja-JP" altLang="en-US" sz="2200" smtClean="0">
                <a:latin typeface="Lucida Grande" charset="0"/>
                <a:sym typeface="Lucida Grande" charset="0"/>
              </a:rPr>
              <a:t>＊</a:t>
            </a:r>
          </a:p>
        </p:txBody>
      </p:sp>
    </p:spTree>
    <p:extLst>
      <p:ext uri="{BB962C8B-B14F-4D97-AF65-F5344CB8AC3E}">
        <p14:creationId xmlns:p14="http://schemas.microsoft.com/office/powerpoint/2010/main" val="370598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3805" y="2130848"/>
            <a:ext cx="10364391" cy="1470049"/>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9098" y="3886647"/>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3289364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417615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77312" y="312539"/>
            <a:ext cx="2881313" cy="623292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33375" y="312539"/>
            <a:ext cx="8501063" cy="623292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03476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05279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2918" y="4406801"/>
            <a:ext cx="10362902" cy="1361777"/>
          </a:xfrm>
        </p:spPr>
        <p:txBody>
          <a:bodyPr anchor="t"/>
          <a:lstStyle>
            <a:lvl1pPr algn="l">
              <a:defRPr sz="2812"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2918" y="2906613"/>
            <a:ext cx="10362902"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ja-JP" altLang="en-US" smtClean="0"/>
              <a:t>マスター テキストの書式設定</a:t>
            </a:r>
          </a:p>
        </p:txBody>
      </p:sp>
    </p:spTree>
    <p:extLst>
      <p:ext uri="{BB962C8B-B14F-4D97-AF65-F5344CB8AC3E}">
        <p14:creationId xmlns:p14="http://schemas.microsoft.com/office/powerpoint/2010/main" val="26565029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33375" y="1196578"/>
            <a:ext cx="5691188" cy="534888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67437" y="1196578"/>
            <a:ext cx="5691188" cy="534888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5466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10196" y="274588"/>
            <a:ext cx="10971609"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10196" y="1534791"/>
            <a:ext cx="5386090"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10196" y="2174379"/>
            <a:ext cx="5386090"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2739" y="1534791"/>
            <a:ext cx="5389066"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2739" y="2174379"/>
            <a:ext cx="5389066"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2760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8333443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08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0196" y="273473"/>
            <a:ext cx="4010918" cy="1161975"/>
          </a:xfrm>
        </p:spPr>
        <p:txBody>
          <a:bodyPr anchor="b"/>
          <a:lstStyle>
            <a:lvl1pPr algn="l">
              <a:defRPr sz="1406"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965" y="273472"/>
            <a:ext cx="6814839"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10196" y="1435448"/>
            <a:ext cx="4010918"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ja-JP" altLang="en-US" smtClean="0"/>
              <a:t>マスター テキストの書式設定</a:t>
            </a:r>
          </a:p>
        </p:txBody>
      </p:sp>
    </p:spTree>
    <p:extLst>
      <p:ext uri="{BB962C8B-B14F-4D97-AF65-F5344CB8AC3E}">
        <p14:creationId xmlns:p14="http://schemas.microsoft.com/office/powerpoint/2010/main" val="8087767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90180" y="4800824"/>
            <a:ext cx="7314903" cy="567035"/>
          </a:xfrm>
        </p:spPr>
        <p:txBody>
          <a:bodyPr anchor="b"/>
          <a:lstStyle>
            <a:lvl1pPr algn="l">
              <a:defRPr sz="1406"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90180"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ja-JP" altLang="en-US" noProof="0" smtClean="0">
              <a:sym typeface="Palatino" charset="0"/>
            </a:endParaRPr>
          </a:p>
        </p:txBody>
      </p:sp>
      <p:sp>
        <p:nvSpPr>
          <p:cNvPr id="4" name="テキスト プレースホルダー 3"/>
          <p:cNvSpPr>
            <a:spLocks noGrp="1"/>
          </p:cNvSpPr>
          <p:nvPr>
            <p:ph type="body" sz="half" idx="2"/>
          </p:nvPr>
        </p:nvSpPr>
        <p:spPr>
          <a:xfrm>
            <a:off x="2390180"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ja-JP" altLang="en-US" smtClean="0"/>
              <a:t>マスター テキストの書式設定</a:t>
            </a:r>
          </a:p>
        </p:txBody>
      </p:sp>
    </p:spTree>
    <p:extLst>
      <p:ext uri="{BB962C8B-B14F-4D97-AF65-F5344CB8AC3E}">
        <p14:creationId xmlns:p14="http://schemas.microsoft.com/office/powerpoint/2010/main" val="23745697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333375" y="1196578"/>
            <a:ext cx="11525250" cy="534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ja-JP" smtClean="0">
                <a:sym typeface="Palatino" charset="0"/>
              </a:rPr>
              <a:t>Click to edit Master text styles</a:t>
            </a:r>
          </a:p>
          <a:p>
            <a:pPr lvl="1"/>
            <a:r>
              <a:rPr lang="en-US" altLang="ja-JP" smtClean="0">
                <a:sym typeface="Palatino" charset="0"/>
              </a:rPr>
              <a:t>Second level</a:t>
            </a:r>
          </a:p>
          <a:p>
            <a:pPr lvl="2"/>
            <a:r>
              <a:rPr lang="en-US" altLang="ja-JP" smtClean="0">
                <a:sym typeface="Palatino" charset="0"/>
              </a:rPr>
              <a:t>Third level</a:t>
            </a:r>
          </a:p>
          <a:p>
            <a:pPr lvl="3"/>
            <a:r>
              <a:rPr lang="en-US" altLang="ja-JP" smtClean="0">
                <a:sym typeface="Palatino" charset="0"/>
              </a:rPr>
              <a:t>Fourth level</a:t>
            </a:r>
          </a:p>
          <a:p>
            <a:pPr lvl="4"/>
            <a:r>
              <a:rPr lang="en-US" altLang="ja-JP" smtClean="0">
                <a:sym typeface="Palatino" charset="0"/>
              </a:rPr>
              <a:t>Fifth level</a:t>
            </a:r>
          </a:p>
        </p:txBody>
      </p:sp>
      <p:sp>
        <p:nvSpPr>
          <p:cNvPr id="2051" name="Rectangle 2"/>
          <p:cNvSpPr>
            <a:spLocks noGrp="1" noChangeArrowheads="1"/>
          </p:cNvSpPr>
          <p:nvPr>
            <p:ph type="title"/>
          </p:nvPr>
        </p:nvSpPr>
        <p:spPr bwMode="auto">
          <a:xfrm>
            <a:off x="333375" y="312539"/>
            <a:ext cx="115252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ja-JP" smtClean="0">
                <a:sym typeface="Didot" charset="0"/>
              </a:rPr>
              <a:t>Click to edit Master title style</a:t>
            </a:r>
          </a:p>
        </p:txBody>
      </p:sp>
      <p:grpSp>
        <p:nvGrpSpPr>
          <p:cNvPr id="2052" name="Group 5"/>
          <p:cNvGrpSpPr>
            <a:grpSpLocks/>
          </p:cNvGrpSpPr>
          <p:nvPr/>
        </p:nvGrpSpPr>
        <p:grpSpPr bwMode="auto">
          <a:xfrm>
            <a:off x="379513" y="1089422"/>
            <a:ext cx="11431488" cy="35719"/>
            <a:chOff x="0" y="0"/>
            <a:chExt cx="7680" cy="32"/>
          </a:xfrm>
        </p:grpSpPr>
        <p:sp>
          <p:nvSpPr>
            <p:cNvPr id="2053" name="Line 3"/>
            <p:cNvSpPr>
              <a:spLocks noChangeShapeType="1"/>
            </p:cNvSpPr>
            <p:nvPr/>
          </p:nvSpPr>
          <p:spPr bwMode="auto">
            <a:xfrm>
              <a:off x="0" y="0"/>
              <a:ext cx="7680" cy="0"/>
            </a:xfrm>
            <a:prstGeom prst="line">
              <a:avLst/>
            </a:prstGeom>
            <a:noFill/>
            <a:ln w="12700">
              <a:solidFill>
                <a:srgbClr val="6682AA"/>
              </a:solidFill>
              <a:miter lim="800000"/>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kumimoji="0" lang="ja-JP" altLang="en-US" sz="2109">
                <a:solidFill>
                  <a:srgbClr val="263750"/>
                </a:solidFill>
                <a:sym typeface="Palatino" charset="0"/>
              </a:endParaRPr>
            </a:p>
          </p:txBody>
        </p:sp>
        <p:sp>
          <p:nvSpPr>
            <p:cNvPr id="2054" name="Line 4"/>
            <p:cNvSpPr>
              <a:spLocks noChangeShapeType="1"/>
            </p:cNvSpPr>
            <p:nvPr/>
          </p:nvSpPr>
          <p:spPr bwMode="auto">
            <a:xfrm>
              <a:off x="0" y="32"/>
              <a:ext cx="7680" cy="0"/>
            </a:xfrm>
            <a:prstGeom prst="line">
              <a:avLst/>
            </a:prstGeom>
            <a:noFill/>
            <a:ln w="12700">
              <a:solidFill>
                <a:srgbClr val="6682AA"/>
              </a:solidFill>
              <a:miter lim="800000"/>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kumimoji="0" lang="ja-JP" altLang="en-US" sz="2109">
                <a:solidFill>
                  <a:srgbClr val="263750"/>
                </a:solidFill>
                <a:sym typeface="Palatino" charset="0"/>
              </a:endParaRPr>
            </a:p>
          </p:txBody>
        </p:sp>
      </p:grpSp>
    </p:spTree>
    <p:extLst>
      <p:ext uri="{BB962C8B-B14F-4D97-AF65-F5344CB8AC3E}">
        <p14:creationId xmlns:p14="http://schemas.microsoft.com/office/powerpoint/2010/main" val="1247041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lnSpc>
          <a:spcPct val="90000"/>
        </a:lnSpc>
        <a:spcBef>
          <a:spcPct val="0"/>
        </a:spcBef>
        <a:spcAft>
          <a:spcPct val="0"/>
        </a:spcAft>
        <a:defRPr sz="4500">
          <a:solidFill>
            <a:srgbClr val="253750"/>
          </a:solidFill>
          <a:latin typeface="+mj-lt"/>
          <a:ea typeface="+mj-ea"/>
          <a:cs typeface="+mj-cs"/>
          <a:sym typeface="Didot" charset="0"/>
        </a:defRPr>
      </a:lvl1pPr>
      <a:lvl2pPr algn="l" rtl="0" eaLnBrk="0" fontAlgn="base" hangingPunct="0">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2pPr>
      <a:lvl3pPr algn="l" rtl="0" eaLnBrk="0" fontAlgn="base" hangingPunct="0">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3pPr>
      <a:lvl4pPr algn="l" rtl="0" eaLnBrk="0" fontAlgn="base" hangingPunct="0">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4pPr>
      <a:lvl5pPr algn="l" rtl="0" eaLnBrk="0" fontAlgn="base" hangingPunct="0">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5pPr>
      <a:lvl6pPr marL="321457" algn="l" rtl="0" fontAlgn="base">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6pPr>
      <a:lvl7pPr marL="642915" algn="l" rtl="0" fontAlgn="base">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7pPr>
      <a:lvl8pPr marL="964372" algn="l" rtl="0" fontAlgn="base">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8pPr>
      <a:lvl9pPr marL="1285829" algn="l" rtl="0" fontAlgn="base">
        <a:lnSpc>
          <a:spcPct val="90000"/>
        </a:lnSpc>
        <a:spcBef>
          <a:spcPct val="0"/>
        </a:spcBef>
        <a:spcAft>
          <a:spcPct val="0"/>
        </a:spcAft>
        <a:defRPr sz="4500">
          <a:solidFill>
            <a:srgbClr val="253750"/>
          </a:solidFill>
          <a:latin typeface="Didot" charset="0"/>
          <a:ea typeface="ヒラギノ明朝 ProN W3" charset="0"/>
          <a:cs typeface="ヒラギノ明朝 ProN W3" charset="0"/>
          <a:sym typeface="Didot" charset="0"/>
        </a:defRPr>
      </a:lvl9pPr>
    </p:titleStyle>
    <p:bodyStyle>
      <a:lvl1pPr marL="258952" indent="-258952" algn="l" rtl="0" eaLnBrk="0" fontAlgn="base" hangingPunct="0">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1pPr>
      <a:lvl2pPr marL="535762" indent="-258952" algn="l" rtl="0" eaLnBrk="0" fontAlgn="base" hangingPunct="0">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2pPr>
      <a:lvl3pPr marL="848290" indent="-258952" algn="l" rtl="0" eaLnBrk="0" fontAlgn="base" hangingPunct="0">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3pPr>
      <a:lvl4pPr marL="1160818" indent="-258952" algn="l" rtl="0" eaLnBrk="0" fontAlgn="base" hangingPunct="0">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4pPr>
      <a:lvl5pPr marL="1473346" indent="-258952" algn="l" rtl="0" eaLnBrk="0" fontAlgn="base" hangingPunct="0">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5pPr>
      <a:lvl6pPr marL="1794803" indent="-258952" algn="l" rtl="0" fontAlgn="base">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6pPr>
      <a:lvl7pPr marL="2116261" indent="-258952" algn="l" rtl="0" fontAlgn="base">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7pPr>
      <a:lvl8pPr marL="2437718" indent="-258952" algn="l" rtl="0" fontAlgn="base">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8pPr>
      <a:lvl9pPr marL="2759175" indent="-258952" algn="l" rtl="0" fontAlgn="base">
        <a:lnSpc>
          <a:spcPct val="90000"/>
        </a:lnSpc>
        <a:spcBef>
          <a:spcPts val="2672"/>
        </a:spcBef>
        <a:spcAft>
          <a:spcPct val="0"/>
        </a:spcAft>
        <a:buClr>
          <a:srgbClr val="4A71A9"/>
        </a:buClr>
        <a:buSzPct val="50000"/>
        <a:buFont typeface="Zapf Dingbats" charset="0"/>
        <a:buChar char="✤"/>
        <a:defRPr sz="2109">
          <a:solidFill>
            <a:srgbClr val="000000"/>
          </a:solidFill>
          <a:latin typeface="+mn-lt"/>
          <a:ea typeface="+mn-ea"/>
          <a:cs typeface="+mn-cs"/>
          <a:sym typeface="Palatino" charset="0"/>
        </a:defRPr>
      </a:lvl9pPr>
    </p:bodyStyle>
    <p:otherStyle>
      <a:defPPr>
        <a:defRPr lang="ja-JP"/>
      </a:defPPr>
      <a:lvl1pPr marL="0" algn="l" defTabSz="642915" rtl="0" eaLnBrk="1" latinLnBrk="0" hangingPunct="1">
        <a:defRPr kumimoji="1" sz="1266" kern="1200">
          <a:solidFill>
            <a:schemeClr val="tx1"/>
          </a:solidFill>
          <a:latin typeface="+mn-lt"/>
          <a:ea typeface="+mn-ea"/>
          <a:cs typeface="+mn-cs"/>
        </a:defRPr>
      </a:lvl1pPr>
      <a:lvl2pPr marL="321457" algn="l" defTabSz="642915" rtl="0" eaLnBrk="1" latinLnBrk="0" hangingPunct="1">
        <a:defRPr kumimoji="1" sz="1266" kern="1200">
          <a:solidFill>
            <a:schemeClr val="tx1"/>
          </a:solidFill>
          <a:latin typeface="+mn-lt"/>
          <a:ea typeface="+mn-ea"/>
          <a:cs typeface="+mn-cs"/>
        </a:defRPr>
      </a:lvl2pPr>
      <a:lvl3pPr marL="642915" algn="l" defTabSz="642915" rtl="0" eaLnBrk="1" latinLnBrk="0" hangingPunct="1">
        <a:defRPr kumimoji="1" sz="1266" kern="1200">
          <a:solidFill>
            <a:schemeClr val="tx1"/>
          </a:solidFill>
          <a:latin typeface="+mn-lt"/>
          <a:ea typeface="+mn-ea"/>
          <a:cs typeface="+mn-cs"/>
        </a:defRPr>
      </a:lvl3pPr>
      <a:lvl4pPr marL="964372" algn="l" defTabSz="642915" rtl="0" eaLnBrk="1" latinLnBrk="0" hangingPunct="1">
        <a:defRPr kumimoji="1" sz="1266" kern="1200">
          <a:solidFill>
            <a:schemeClr val="tx1"/>
          </a:solidFill>
          <a:latin typeface="+mn-lt"/>
          <a:ea typeface="+mn-ea"/>
          <a:cs typeface="+mn-cs"/>
        </a:defRPr>
      </a:lvl4pPr>
      <a:lvl5pPr marL="1285829" algn="l" defTabSz="642915" rtl="0" eaLnBrk="1" latinLnBrk="0" hangingPunct="1">
        <a:defRPr kumimoji="1" sz="1266" kern="1200">
          <a:solidFill>
            <a:schemeClr val="tx1"/>
          </a:solidFill>
          <a:latin typeface="+mn-lt"/>
          <a:ea typeface="+mn-ea"/>
          <a:cs typeface="+mn-cs"/>
        </a:defRPr>
      </a:lvl5pPr>
      <a:lvl6pPr marL="1607287" algn="l" defTabSz="642915" rtl="0" eaLnBrk="1" latinLnBrk="0" hangingPunct="1">
        <a:defRPr kumimoji="1" sz="1266" kern="1200">
          <a:solidFill>
            <a:schemeClr val="tx1"/>
          </a:solidFill>
          <a:latin typeface="+mn-lt"/>
          <a:ea typeface="+mn-ea"/>
          <a:cs typeface="+mn-cs"/>
        </a:defRPr>
      </a:lvl6pPr>
      <a:lvl7pPr marL="1928744" algn="l" defTabSz="642915" rtl="0" eaLnBrk="1" latinLnBrk="0" hangingPunct="1">
        <a:defRPr kumimoji="1" sz="1266" kern="1200">
          <a:solidFill>
            <a:schemeClr val="tx1"/>
          </a:solidFill>
          <a:latin typeface="+mn-lt"/>
          <a:ea typeface="+mn-ea"/>
          <a:cs typeface="+mn-cs"/>
        </a:defRPr>
      </a:lvl7pPr>
      <a:lvl8pPr marL="2250201" algn="l" defTabSz="642915" rtl="0" eaLnBrk="1" latinLnBrk="0" hangingPunct="1">
        <a:defRPr kumimoji="1" sz="1266" kern="1200">
          <a:solidFill>
            <a:schemeClr val="tx1"/>
          </a:solidFill>
          <a:latin typeface="+mn-lt"/>
          <a:ea typeface="+mn-ea"/>
          <a:cs typeface="+mn-cs"/>
        </a:defRPr>
      </a:lvl8pPr>
      <a:lvl9pPr marL="2571659" algn="l" defTabSz="642915" rtl="0" eaLnBrk="1" latinLnBrk="0" hangingPunct="1">
        <a:defRPr kumimoji="1"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71" name="Rectangle 72"/>
          <p:cNvSpPr>
            <a:spLocks/>
          </p:cNvSpPr>
          <p:nvPr/>
        </p:nvSpPr>
        <p:spPr bwMode="auto">
          <a:xfrm>
            <a:off x="7844812" y="2293905"/>
            <a:ext cx="4255635" cy="2211331"/>
          </a:xfrm>
          <a:prstGeom prst="rect">
            <a:avLst/>
          </a:prstGeom>
          <a:solidFill>
            <a:srgbClr val="FFA49F"/>
          </a:solidFill>
          <a:ln>
            <a:noFill/>
          </a:ln>
          <a:effectLst>
            <a:outerShdw blurRad="50800" dist="38100" dir="2700000" sx="101000" sy="101000" algn="tl"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3000">
                <a:solidFill>
                  <a:srgbClr val="263750"/>
                </a:solidFill>
                <a:latin typeface="Palatino" charset="0"/>
                <a:ea typeface="ヒラギノ明朝 ProN W3" charset="0"/>
                <a:cs typeface="ヒラギノ明朝 ProN W3" charset="0"/>
                <a:sym typeface="Palatino" charset="0"/>
              </a:defRPr>
            </a:lvl1pPr>
            <a:lvl2pPr marL="742950" indent="-285750" eaLnBrk="0" hangingPunct="0">
              <a:defRPr sz="3000">
                <a:solidFill>
                  <a:srgbClr val="263750"/>
                </a:solidFill>
                <a:latin typeface="Palatino" charset="0"/>
                <a:ea typeface="ヒラギノ明朝 ProN W3" charset="0"/>
                <a:cs typeface="ヒラギノ明朝 ProN W3" charset="0"/>
                <a:sym typeface="Palatino" charset="0"/>
              </a:defRPr>
            </a:lvl2pPr>
            <a:lvl3pPr marL="1143000" indent="-228600" eaLnBrk="0" hangingPunct="0">
              <a:defRPr sz="3000">
                <a:solidFill>
                  <a:srgbClr val="263750"/>
                </a:solidFill>
                <a:latin typeface="Palatino" charset="0"/>
                <a:ea typeface="ヒラギノ明朝 ProN W3" charset="0"/>
                <a:cs typeface="ヒラギノ明朝 ProN W3" charset="0"/>
                <a:sym typeface="Palatino" charset="0"/>
              </a:defRPr>
            </a:lvl3pPr>
            <a:lvl4pPr marL="1600200" indent="-228600" eaLnBrk="0" hangingPunct="0">
              <a:defRPr sz="3000">
                <a:solidFill>
                  <a:srgbClr val="263750"/>
                </a:solidFill>
                <a:latin typeface="Palatino" charset="0"/>
                <a:ea typeface="ヒラギノ明朝 ProN W3" charset="0"/>
                <a:cs typeface="ヒラギノ明朝 ProN W3" charset="0"/>
                <a:sym typeface="Palatino" charset="0"/>
              </a:defRPr>
            </a:lvl4pPr>
            <a:lvl5pPr marL="2057400" indent="-228600" eaLnBrk="0" hangingPunct="0">
              <a:defRPr sz="3000">
                <a:solidFill>
                  <a:srgbClr val="263750"/>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9pPr>
          </a:lstStyle>
          <a:p>
            <a:pPr algn="ctr" eaLnBrk="1" fontAlgn="base" hangingPunct="1">
              <a:spcBef>
                <a:spcPct val="0"/>
              </a:spcBef>
              <a:spcAft>
                <a:spcPct val="0"/>
              </a:spcAft>
            </a:pPr>
            <a:r>
              <a:rPr kumimoji="0" lang="ja-JP" altLang="en-US" sz="2800" dirty="0" smtClean="0">
                <a:solidFill>
                  <a:schemeClr val="accent6"/>
                </a:solidFill>
                <a:latin typeface="HGPｺﾞｼｯｸE" panose="020B0900000000000000" pitchFamily="50" charset="-128"/>
                <a:ea typeface="HGPｺﾞｼｯｸE" panose="020B0900000000000000" pitchFamily="50" charset="-128"/>
                <a:sym typeface="ヒラギノ丸ゴ ProN W4" charset="0"/>
              </a:rPr>
              <a:t>③人間力を高める</a:t>
            </a:r>
            <a:endParaRPr kumimoji="0" lang="en-US" altLang="ja-JP" sz="2800" dirty="0" smtClean="0">
              <a:solidFill>
                <a:schemeClr val="accent6"/>
              </a:solidFill>
              <a:latin typeface="HGPｺﾞｼｯｸE" panose="020B0900000000000000" pitchFamily="50" charset="-128"/>
              <a:ea typeface="HGPｺﾞｼｯｸE" panose="020B0900000000000000" pitchFamily="50" charset="-128"/>
              <a:sym typeface="ヒラギノ丸ゴ ProN W4" charset="0"/>
            </a:endParaRP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a:t>
            </a: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〇教室環境の整備充実</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〇授業規律の徹底</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（授業規律の１０か条）</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〇無言集合での全校集会</a:t>
            </a:r>
          </a:p>
          <a:p>
            <a:pPr eaLnBrk="1" fontAlgn="base" hangingPunct="1">
              <a:spcBef>
                <a:spcPct val="0"/>
              </a:spcBef>
              <a:spcAft>
                <a:spcPct val="0"/>
              </a:spcAft>
            </a:pPr>
            <a:endParaRPr kumimoji="0" lang="en-US" altLang="ja-JP" sz="2400" dirty="0">
              <a:solidFill>
                <a:srgbClr val="191919"/>
              </a:solidFill>
              <a:latin typeface="HGPｺﾞｼｯｸE" panose="020B0900000000000000" pitchFamily="50" charset="-128"/>
              <a:ea typeface="HGPｺﾞｼｯｸE" panose="020B0900000000000000" pitchFamily="50" charset="-128"/>
              <a:sym typeface="ヒラギノ丸ゴ ProN W4" charset="0"/>
            </a:endParaRPr>
          </a:p>
        </p:txBody>
      </p:sp>
      <p:sp>
        <p:nvSpPr>
          <p:cNvPr id="34895" name="Rectangle 79"/>
          <p:cNvSpPr>
            <a:spLocks/>
          </p:cNvSpPr>
          <p:nvPr/>
        </p:nvSpPr>
        <p:spPr bwMode="auto">
          <a:xfrm>
            <a:off x="3766777" y="4593877"/>
            <a:ext cx="4392782" cy="2164160"/>
          </a:xfrm>
          <a:prstGeom prst="rect">
            <a:avLst/>
          </a:prstGeom>
          <a:solidFill>
            <a:srgbClr val="CFBBFE"/>
          </a:solidFill>
          <a:ln>
            <a:noFill/>
          </a:ln>
          <a:effectLst>
            <a:outerShdw blurRad="50800" dist="38100" dir="2700000" sx="101000" sy="101000" algn="tl"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lvl1pPr eaLnBrk="0" hangingPunct="0">
              <a:defRPr sz="3000">
                <a:solidFill>
                  <a:srgbClr val="263750"/>
                </a:solidFill>
                <a:latin typeface="Palatino" charset="0"/>
                <a:ea typeface="ヒラギノ明朝 ProN W3" charset="0"/>
                <a:cs typeface="ヒラギノ明朝 ProN W3" charset="0"/>
                <a:sym typeface="Palatino" charset="0"/>
              </a:defRPr>
            </a:lvl1pPr>
            <a:lvl2pPr marL="742950" indent="-285750" eaLnBrk="0" hangingPunct="0">
              <a:defRPr sz="3000">
                <a:solidFill>
                  <a:srgbClr val="263750"/>
                </a:solidFill>
                <a:latin typeface="Palatino" charset="0"/>
                <a:ea typeface="ヒラギノ明朝 ProN W3" charset="0"/>
                <a:cs typeface="ヒラギノ明朝 ProN W3" charset="0"/>
                <a:sym typeface="Palatino" charset="0"/>
              </a:defRPr>
            </a:lvl2pPr>
            <a:lvl3pPr marL="1143000" indent="-228600" eaLnBrk="0" hangingPunct="0">
              <a:defRPr sz="3000">
                <a:solidFill>
                  <a:srgbClr val="263750"/>
                </a:solidFill>
                <a:latin typeface="Palatino" charset="0"/>
                <a:ea typeface="ヒラギノ明朝 ProN W3" charset="0"/>
                <a:cs typeface="ヒラギノ明朝 ProN W3" charset="0"/>
                <a:sym typeface="Palatino" charset="0"/>
              </a:defRPr>
            </a:lvl3pPr>
            <a:lvl4pPr marL="1600200" indent="-228600" eaLnBrk="0" hangingPunct="0">
              <a:defRPr sz="3000">
                <a:solidFill>
                  <a:srgbClr val="263750"/>
                </a:solidFill>
                <a:latin typeface="Palatino" charset="0"/>
                <a:ea typeface="ヒラギノ明朝 ProN W3" charset="0"/>
                <a:cs typeface="ヒラギノ明朝 ProN W3" charset="0"/>
                <a:sym typeface="Palatino" charset="0"/>
              </a:defRPr>
            </a:lvl4pPr>
            <a:lvl5pPr marL="2057400" indent="-228600" eaLnBrk="0" hangingPunct="0">
              <a:defRPr sz="3000">
                <a:solidFill>
                  <a:srgbClr val="263750"/>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9pPr>
          </a:lstStyle>
          <a:p>
            <a:pPr algn="ctr" eaLnBrk="1" fontAlgn="base" hangingPunct="1">
              <a:spcBef>
                <a:spcPct val="0"/>
              </a:spcBef>
              <a:spcAft>
                <a:spcPct val="0"/>
              </a:spcAft>
            </a:pPr>
            <a:r>
              <a:rPr kumimoji="0" lang="ja-JP" altLang="en-US" sz="2800" dirty="0" smtClean="0">
                <a:solidFill>
                  <a:schemeClr val="accent6"/>
                </a:solidFill>
                <a:latin typeface="HGPｺﾞｼｯｸE" panose="020B0900000000000000" pitchFamily="50" charset="-128"/>
                <a:ea typeface="HGPｺﾞｼｯｸE" panose="020B0900000000000000" pitchFamily="50" charset="-128"/>
                <a:sym typeface="ヒラギノ丸ゴ ProN W4" charset="0"/>
              </a:rPr>
              <a:t>④家庭力を高める</a:t>
            </a:r>
            <a:endParaRPr kumimoji="0" lang="en-US" altLang="ja-JP" sz="2800" dirty="0" smtClean="0">
              <a:solidFill>
                <a:schemeClr val="accent6"/>
              </a:solidFill>
              <a:latin typeface="HGPｺﾞｼｯｸE" panose="020B0900000000000000" pitchFamily="50" charset="-128"/>
              <a:ea typeface="HGPｺﾞｼｯｸE" panose="020B0900000000000000" pitchFamily="50" charset="-128"/>
              <a:sym typeface="ヒラギノ丸ゴ ProN W4" charset="0"/>
            </a:endParaRP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〇毎日実施の家庭学習の習慣</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〇基本的な生活習慣の向上</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〇登校時のあいさつ運動の</a:t>
            </a:r>
            <a:r>
              <a:rPr kumimoji="0" lang="ja-JP" altLang="en-US"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rPr>
              <a:t>実施</a:t>
            </a:r>
            <a:endParaRPr kumimoji="0" lang="en-US" altLang="ja-JP"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endParaRPr>
          </a:p>
          <a:p>
            <a:pPr eaLnBrk="1" fontAlgn="base" hangingPunct="1">
              <a:spcBef>
                <a:spcPct val="0"/>
              </a:spcBef>
              <a:spcAft>
                <a:spcPct val="0"/>
              </a:spcAft>
            </a:pPr>
            <a:r>
              <a:rPr kumimoji="0" lang="ja-JP" altLang="en-US"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rPr>
              <a:t>〇小中連携引渡訓練</a:t>
            </a:r>
            <a:endParaRPr kumimoji="0" lang="en-US" altLang="ja-JP"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endParaRPr>
          </a:p>
        </p:txBody>
      </p:sp>
      <p:sp>
        <p:nvSpPr>
          <p:cNvPr id="22573" name="Rectangle 67"/>
          <p:cNvSpPr>
            <a:spLocks/>
          </p:cNvSpPr>
          <p:nvPr/>
        </p:nvSpPr>
        <p:spPr bwMode="auto">
          <a:xfrm>
            <a:off x="50221" y="2349729"/>
            <a:ext cx="4173092" cy="2169415"/>
          </a:xfrm>
          <a:prstGeom prst="rect">
            <a:avLst/>
          </a:prstGeom>
          <a:solidFill>
            <a:srgbClr val="98B7FE"/>
          </a:solidFill>
          <a:ln>
            <a:noFill/>
          </a:ln>
          <a:effectLst>
            <a:outerShdw blurRad="50800" dist="38100" dir="2700000" sx="101000" sy="101000" algn="tl"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3000">
                <a:solidFill>
                  <a:srgbClr val="263750"/>
                </a:solidFill>
                <a:latin typeface="Palatino" charset="0"/>
                <a:ea typeface="ヒラギノ明朝 ProN W3" charset="0"/>
                <a:cs typeface="ヒラギノ明朝 ProN W3" charset="0"/>
                <a:sym typeface="Palatino" charset="0"/>
              </a:defRPr>
            </a:lvl1pPr>
            <a:lvl2pPr marL="742950" indent="-285750" eaLnBrk="0" hangingPunct="0">
              <a:defRPr sz="3000">
                <a:solidFill>
                  <a:srgbClr val="263750"/>
                </a:solidFill>
                <a:latin typeface="Palatino" charset="0"/>
                <a:ea typeface="ヒラギノ明朝 ProN W3" charset="0"/>
                <a:cs typeface="ヒラギノ明朝 ProN W3" charset="0"/>
                <a:sym typeface="Palatino" charset="0"/>
              </a:defRPr>
            </a:lvl2pPr>
            <a:lvl3pPr marL="1143000" indent="-228600" eaLnBrk="0" hangingPunct="0">
              <a:defRPr sz="3000">
                <a:solidFill>
                  <a:srgbClr val="263750"/>
                </a:solidFill>
                <a:latin typeface="Palatino" charset="0"/>
                <a:ea typeface="ヒラギノ明朝 ProN W3" charset="0"/>
                <a:cs typeface="ヒラギノ明朝 ProN W3" charset="0"/>
                <a:sym typeface="Palatino" charset="0"/>
              </a:defRPr>
            </a:lvl3pPr>
            <a:lvl4pPr marL="1600200" indent="-228600" eaLnBrk="0" hangingPunct="0">
              <a:defRPr sz="3000">
                <a:solidFill>
                  <a:srgbClr val="263750"/>
                </a:solidFill>
                <a:latin typeface="Palatino" charset="0"/>
                <a:ea typeface="ヒラギノ明朝 ProN W3" charset="0"/>
                <a:cs typeface="ヒラギノ明朝 ProN W3" charset="0"/>
                <a:sym typeface="Palatino" charset="0"/>
              </a:defRPr>
            </a:lvl4pPr>
            <a:lvl5pPr marL="2057400" indent="-228600" eaLnBrk="0" hangingPunct="0">
              <a:defRPr sz="3000">
                <a:solidFill>
                  <a:srgbClr val="263750"/>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9pPr>
          </a:lstStyle>
          <a:p>
            <a:pPr algn="ctr" eaLnBrk="1" fontAlgn="base" hangingPunct="1">
              <a:spcBef>
                <a:spcPct val="0"/>
              </a:spcBef>
              <a:spcAft>
                <a:spcPct val="0"/>
              </a:spcAft>
            </a:pPr>
            <a:r>
              <a:rPr kumimoji="0" lang="ja-JP" altLang="en-US" sz="2800" dirty="0" smtClean="0">
                <a:solidFill>
                  <a:schemeClr val="accent6"/>
                </a:solidFill>
                <a:latin typeface="HGPｺﾞｼｯｸE" panose="020B0900000000000000" pitchFamily="50" charset="-128"/>
                <a:ea typeface="HGPｺﾞｼｯｸE" panose="020B0900000000000000" pitchFamily="50" charset="-128"/>
                <a:sym typeface="ヒラギノ丸ゴ ProN W4" charset="0"/>
              </a:rPr>
              <a:t>②授業の力を高める</a:t>
            </a:r>
            <a:endParaRPr kumimoji="0" lang="en-US" altLang="ja-JP" sz="2800" dirty="0">
              <a:solidFill>
                <a:schemeClr val="accent6"/>
              </a:solidFill>
              <a:latin typeface="HG創英角ｺﾞｼｯｸUB" panose="020B0909000000000000" pitchFamily="49" charset="-128"/>
              <a:ea typeface="HG創英角ｺﾞｼｯｸUB" panose="020B0909000000000000" pitchFamily="49" charset="-128"/>
              <a:sym typeface="ヒラギノ丸ゴ ProN W4" charset="0"/>
            </a:endParaRP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〇学びの３か条による４人組・</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コの字の授業の実施　</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〇学年授業研修の実施</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〇全校一斉の道徳授業の実施</a:t>
            </a:r>
          </a:p>
          <a:p>
            <a:pPr eaLnBrk="1" fontAlgn="base" hangingPunct="1">
              <a:spcBef>
                <a:spcPct val="0"/>
              </a:spcBef>
              <a:spcAft>
                <a:spcPct val="0"/>
              </a:spcAft>
            </a:pPr>
            <a:endParaRPr kumimoji="0" lang="en-US" altLang="ja-JP"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endParaRPr>
          </a:p>
        </p:txBody>
      </p:sp>
      <p:sp>
        <p:nvSpPr>
          <p:cNvPr id="4" name="正方形/長方形 3"/>
          <p:cNvSpPr/>
          <p:nvPr/>
        </p:nvSpPr>
        <p:spPr>
          <a:xfrm>
            <a:off x="3663593" y="2242966"/>
            <a:ext cx="4740939" cy="830997"/>
          </a:xfrm>
          <a:prstGeom prst="rect">
            <a:avLst/>
          </a:prstGeom>
          <a:noFill/>
        </p:spPr>
        <p:txBody>
          <a:bodyPr wrap="square" lIns="91440" tIns="45720" rIns="91440" bIns="45720">
            <a:spAutoFit/>
          </a:bodyPr>
          <a:lstStyle/>
          <a:p>
            <a:pPr algn="ctr"/>
            <a:r>
              <a:rPr kumimoji="0" lang="ja-JP" altLang="en-US" sz="4800" b="1" dirty="0" smtClean="0">
                <a:ln w="22225">
                  <a:solidFill>
                    <a:schemeClr val="accent2"/>
                  </a:solidFill>
                  <a:prstDash val="solid"/>
                </a:ln>
                <a:solidFill>
                  <a:srgbClr val="F907CB"/>
                </a:solidFill>
                <a:latin typeface="HGPｺﾞｼｯｸE" panose="020B0900000000000000" pitchFamily="50" charset="-128"/>
                <a:ea typeface="HGPｺﾞｼｯｸE" panose="020B0900000000000000" pitchFamily="50" charset="-128"/>
                <a:sym typeface="ヒラギノ丸ゴ ProN W4" charset="0"/>
              </a:rPr>
              <a:t>西中</a:t>
            </a:r>
            <a:endParaRPr lang="ja-JP" altLang="en-US" sz="4800" b="1" cap="none" spc="0" dirty="0">
              <a:ln w="22225">
                <a:solidFill>
                  <a:schemeClr val="accent2"/>
                </a:solidFill>
                <a:prstDash val="solid"/>
              </a:ln>
              <a:solidFill>
                <a:srgbClr val="F907CB"/>
              </a:solidFill>
              <a:effectLst/>
            </a:endParaRPr>
          </a:p>
        </p:txBody>
      </p:sp>
      <p:sp>
        <p:nvSpPr>
          <p:cNvPr id="13" name="Rectangle 79"/>
          <p:cNvSpPr>
            <a:spLocks/>
          </p:cNvSpPr>
          <p:nvPr/>
        </p:nvSpPr>
        <p:spPr bwMode="auto">
          <a:xfrm>
            <a:off x="3788939" y="104829"/>
            <a:ext cx="4392782" cy="2121217"/>
          </a:xfrm>
          <a:prstGeom prst="rect">
            <a:avLst/>
          </a:prstGeom>
          <a:solidFill>
            <a:srgbClr val="66FF66"/>
          </a:solidFill>
          <a:ln>
            <a:solidFill>
              <a:srgbClr val="00FF00"/>
            </a:solidFill>
          </a:ln>
          <a:effectLst>
            <a:outerShdw blurRad="50800" dist="38100" dir="2700000" sx="101000" sy="101000" algn="tl" rotWithShape="0">
              <a:prstClr val="black">
                <a:alpha val="40000"/>
              </a:prstClr>
            </a:outerShdw>
          </a:effectLst>
          <a:extLst/>
        </p:spPr>
        <p:txBody>
          <a:bodyPr lIns="0" tIns="0" rIns="0" bIns="0" anchor="t" anchorCtr="0"/>
          <a:lstStyle>
            <a:lvl1pPr eaLnBrk="0" hangingPunct="0">
              <a:defRPr sz="3000">
                <a:solidFill>
                  <a:srgbClr val="263750"/>
                </a:solidFill>
                <a:latin typeface="Palatino" charset="0"/>
                <a:ea typeface="ヒラギノ明朝 ProN W3" charset="0"/>
                <a:cs typeface="ヒラギノ明朝 ProN W3" charset="0"/>
                <a:sym typeface="Palatino" charset="0"/>
              </a:defRPr>
            </a:lvl1pPr>
            <a:lvl2pPr marL="742950" indent="-285750" eaLnBrk="0" hangingPunct="0">
              <a:defRPr sz="3000">
                <a:solidFill>
                  <a:srgbClr val="263750"/>
                </a:solidFill>
                <a:latin typeface="Palatino" charset="0"/>
                <a:ea typeface="ヒラギノ明朝 ProN W3" charset="0"/>
                <a:cs typeface="ヒラギノ明朝 ProN W3" charset="0"/>
                <a:sym typeface="Palatino" charset="0"/>
              </a:defRPr>
            </a:lvl2pPr>
            <a:lvl3pPr marL="1143000" indent="-228600" eaLnBrk="0" hangingPunct="0">
              <a:defRPr sz="3000">
                <a:solidFill>
                  <a:srgbClr val="263750"/>
                </a:solidFill>
                <a:latin typeface="Palatino" charset="0"/>
                <a:ea typeface="ヒラギノ明朝 ProN W3" charset="0"/>
                <a:cs typeface="ヒラギノ明朝 ProN W3" charset="0"/>
                <a:sym typeface="Palatino" charset="0"/>
              </a:defRPr>
            </a:lvl3pPr>
            <a:lvl4pPr marL="1600200" indent="-228600" eaLnBrk="0" hangingPunct="0">
              <a:defRPr sz="3000">
                <a:solidFill>
                  <a:srgbClr val="263750"/>
                </a:solidFill>
                <a:latin typeface="Palatino" charset="0"/>
                <a:ea typeface="ヒラギノ明朝 ProN W3" charset="0"/>
                <a:cs typeface="ヒラギノ明朝 ProN W3" charset="0"/>
                <a:sym typeface="Palatino" charset="0"/>
              </a:defRPr>
            </a:lvl4pPr>
            <a:lvl5pPr marL="2057400" indent="-228600" eaLnBrk="0" hangingPunct="0">
              <a:defRPr sz="3000">
                <a:solidFill>
                  <a:srgbClr val="263750"/>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9pPr>
          </a:lstStyle>
          <a:p>
            <a:pPr algn="ctr" eaLnBrk="1" fontAlgn="base" hangingPunct="1">
              <a:spcBef>
                <a:spcPct val="0"/>
              </a:spcBef>
              <a:spcAft>
                <a:spcPct val="0"/>
              </a:spcAft>
            </a:pPr>
            <a:r>
              <a:rPr kumimoji="0" lang="ja-JP" altLang="en-US" sz="2800" dirty="0" smtClean="0">
                <a:solidFill>
                  <a:srgbClr val="002060"/>
                </a:solidFill>
                <a:latin typeface="HGPｺﾞｼｯｸE" panose="020B0900000000000000" pitchFamily="50" charset="-128"/>
                <a:ea typeface="HGPｺﾞｼｯｸE" panose="020B0900000000000000" pitchFamily="50" charset="-128"/>
                <a:sym typeface="ヒラギノ丸ゴ ProN W4" charset="0"/>
              </a:rPr>
              <a:t>①学校の組織力を高める</a:t>
            </a:r>
            <a:endParaRPr kumimoji="0" lang="en-US" altLang="ja-JP" sz="2800" dirty="0" smtClean="0">
              <a:solidFill>
                <a:srgbClr val="002060"/>
              </a:solidFill>
              <a:latin typeface="HG創英角ｺﾞｼｯｸUB" panose="020B0909000000000000" pitchFamily="49" charset="-128"/>
              <a:ea typeface="HG創英角ｺﾞｼｯｸUB" panose="020B0909000000000000" pitchFamily="49" charset="-128"/>
              <a:sym typeface="ヒラギノ丸ゴ ProN W4" charset="0"/>
            </a:endParaRPr>
          </a:p>
          <a:p>
            <a:pPr eaLnBrk="1" fontAlgn="base" hangingPunct="1">
              <a:spcBef>
                <a:spcPct val="0"/>
              </a:spcBef>
              <a:spcAft>
                <a:spcPct val="0"/>
              </a:spcAft>
            </a:pPr>
            <a:r>
              <a:rPr kumimoji="0" lang="ja-JP" altLang="en-US" sz="2400" dirty="0" smtClean="0">
                <a:solidFill>
                  <a:srgbClr val="191919"/>
                </a:solidFill>
                <a:latin typeface="HGPｺﾞｼｯｸE" panose="020B0900000000000000" pitchFamily="50" charset="-128"/>
                <a:ea typeface="HGPｺﾞｼｯｸE" panose="020B0900000000000000" pitchFamily="50" charset="-128"/>
                <a:sym typeface="ヒラギノ丸ゴ ProN W4" charset="0"/>
              </a:rPr>
              <a:t>〇</a:t>
            </a:r>
            <a:r>
              <a:rPr kumimoji="0" lang="en-US" altLang="ja-JP"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KGK</a:t>
            </a: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タイムで基礎学力向上</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〇全校学習コンテスト</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〇全生徒の活躍</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　（体育祭・合唱コンクール）</a:t>
            </a:r>
          </a:p>
          <a:p>
            <a:pPr eaLnBrk="1" fontAlgn="base" hangingPunct="1">
              <a:spcBef>
                <a:spcPct val="0"/>
              </a:spcBef>
              <a:spcAft>
                <a:spcPct val="0"/>
              </a:spcAft>
            </a:pPr>
            <a:r>
              <a:rPr kumimoji="0" lang="ja-JP" altLang="en-US" sz="2400" dirty="0">
                <a:solidFill>
                  <a:srgbClr val="191919"/>
                </a:solidFill>
                <a:latin typeface="HGPｺﾞｼｯｸE" panose="020B0900000000000000" pitchFamily="50" charset="-128"/>
                <a:ea typeface="HGPｺﾞｼｯｸE" panose="020B0900000000000000" pitchFamily="50" charset="-128"/>
                <a:sym typeface="ヒラギノ丸ゴ ProN W4" charset="0"/>
              </a:rPr>
              <a:t>〇男女混合班での体験学習</a:t>
            </a:r>
          </a:p>
          <a:p>
            <a:pPr eaLnBrk="1" fontAlgn="base" hangingPunct="1">
              <a:spcBef>
                <a:spcPct val="0"/>
              </a:spcBef>
              <a:spcAft>
                <a:spcPct val="0"/>
              </a:spcAft>
            </a:pPr>
            <a:endParaRPr kumimoji="0" lang="ja-JP" altLang="en-US" sz="2400" dirty="0">
              <a:solidFill>
                <a:srgbClr val="191919"/>
              </a:solidFill>
              <a:latin typeface="HG創英角ｺﾞｼｯｸUB" panose="020B0909000000000000" pitchFamily="49" charset="-128"/>
              <a:ea typeface="HG創英角ｺﾞｼｯｸUB" panose="020B0909000000000000" pitchFamily="49" charset="-128"/>
              <a:sym typeface="ヒラギノ丸ゴ ProN W4" charset="0"/>
            </a:endParaRPr>
          </a:p>
        </p:txBody>
      </p:sp>
      <p:sp>
        <p:nvSpPr>
          <p:cNvPr id="15" name="正方形/長方形 14"/>
          <p:cNvSpPr/>
          <p:nvPr/>
        </p:nvSpPr>
        <p:spPr>
          <a:xfrm>
            <a:off x="4768031" y="2944091"/>
            <a:ext cx="2610975" cy="769441"/>
          </a:xfrm>
          <a:prstGeom prst="rect">
            <a:avLst/>
          </a:prstGeom>
          <a:noFill/>
        </p:spPr>
        <p:txBody>
          <a:bodyPr wrap="square" lIns="91440" tIns="45720" rIns="91440" bIns="45720">
            <a:spAutoFit/>
          </a:bodyPr>
          <a:lstStyle/>
          <a:p>
            <a:pPr algn="ctr"/>
            <a:r>
              <a:rPr lang="ja-JP" altLang="en-US" sz="4400" b="1" cap="none" spc="0" dirty="0" smtClean="0">
                <a:ln w="22225">
                  <a:solidFill>
                    <a:schemeClr val="accent6"/>
                  </a:solidFill>
                  <a:prstDash val="solid"/>
                </a:ln>
                <a:solidFill>
                  <a:srgbClr val="FF0000"/>
                </a:solidFill>
                <a:effectLst/>
              </a:rPr>
              <a:t>学力向上</a:t>
            </a:r>
            <a:endParaRPr lang="ja-JP" altLang="en-US" sz="4400" b="1" cap="none" spc="0" dirty="0">
              <a:ln w="22225">
                <a:solidFill>
                  <a:schemeClr val="accent6"/>
                </a:solidFill>
                <a:prstDash val="solid"/>
              </a:ln>
              <a:solidFill>
                <a:srgbClr val="FF0000"/>
              </a:solidFill>
              <a:effectLst/>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943" y="2851554"/>
            <a:ext cx="1134478" cy="801680"/>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329" y="2771195"/>
            <a:ext cx="1262077" cy="891848"/>
          </a:xfrm>
          <a:prstGeom prst="rect">
            <a:avLst/>
          </a:prstGeom>
        </p:spPr>
      </p:pic>
      <p:sp>
        <p:nvSpPr>
          <p:cNvPr id="9" name="額縁 8"/>
          <p:cNvSpPr/>
          <p:nvPr/>
        </p:nvSpPr>
        <p:spPr bwMode="auto">
          <a:xfrm>
            <a:off x="4311937" y="3741959"/>
            <a:ext cx="3392723" cy="708417"/>
          </a:xfrm>
          <a:prstGeom prst="bevel">
            <a:avLst>
              <a:gd name="adj" fmla="val 15302"/>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endParaRPr>
          </a:p>
        </p:txBody>
      </p:sp>
      <p:sp>
        <p:nvSpPr>
          <p:cNvPr id="14" name="正方形/長方形 13"/>
          <p:cNvSpPr/>
          <p:nvPr/>
        </p:nvSpPr>
        <p:spPr>
          <a:xfrm>
            <a:off x="3855265" y="3659953"/>
            <a:ext cx="4373803" cy="769441"/>
          </a:xfrm>
          <a:prstGeom prst="rect">
            <a:avLst/>
          </a:prstGeom>
          <a:noFill/>
        </p:spPr>
        <p:txBody>
          <a:bodyPr wrap="square" lIns="91440" tIns="45720" rIns="91440" bIns="45720">
            <a:spAutoFit/>
          </a:bodyPr>
          <a:lstStyle/>
          <a:p>
            <a:pPr algn="ctr"/>
            <a:r>
              <a:rPr lang="ja-JP" altLang="en-US" sz="4400" b="1" cap="none" spc="-300" dirty="0" smtClean="0">
                <a:ln w="22225">
                  <a:solidFill>
                    <a:schemeClr val="tx2">
                      <a:lumMod val="95000"/>
                      <a:lumOff val="5000"/>
                    </a:schemeClr>
                  </a:solidFill>
                  <a:prstDash val="solid"/>
                </a:ln>
                <a:solidFill>
                  <a:srgbClr val="00B050"/>
                </a:solidFill>
                <a:effectLst/>
                <a:latin typeface="HGP創英角ﾎﾟｯﾌﾟ体" panose="040B0A00000000000000" pitchFamily="50" charset="-128"/>
                <a:ea typeface="HGP創英角ﾎﾟｯﾌﾟ体" panose="040B0A00000000000000" pitchFamily="50" charset="-128"/>
              </a:rPr>
              <a:t>我が校自慢</a:t>
            </a:r>
            <a:endParaRPr lang="ja-JP" altLang="en-US" sz="4400" b="1" cap="none" spc="-300" dirty="0">
              <a:ln w="22225">
                <a:solidFill>
                  <a:schemeClr val="tx2">
                    <a:lumMod val="95000"/>
                    <a:lumOff val="5000"/>
                  </a:schemeClr>
                </a:solidFill>
                <a:prstDash val="solid"/>
              </a:ln>
              <a:solidFill>
                <a:srgbClr val="00B050"/>
              </a:solidFill>
              <a:effectLst/>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62" y="4552261"/>
            <a:ext cx="3832624" cy="2219856"/>
          </a:xfrm>
          <a:prstGeom prst="rect">
            <a:avLst/>
          </a:prstGeom>
          <a:ln>
            <a:noFill/>
          </a:ln>
          <a:effectLst>
            <a:softEdge rad="112500"/>
          </a:effectLst>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b="20699"/>
          <a:stretch/>
        </p:blipFill>
        <p:spPr>
          <a:xfrm>
            <a:off x="50221" y="104830"/>
            <a:ext cx="3774510" cy="2244900"/>
          </a:xfrm>
          <a:prstGeom prst="rect">
            <a:avLst/>
          </a:prstGeom>
          <a:ln>
            <a:noFill/>
          </a:ln>
          <a:effectLst>
            <a:softEdge rad="112500"/>
          </a:effectLst>
        </p:spPr>
      </p:pic>
      <p:pic>
        <p:nvPicPr>
          <p:cNvPr id="6" name="図 5"/>
          <p:cNvPicPr>
            <a:picLocks noChangeAspect="1"/>
          </p:cNvPicPr>
          <p:nvPr/>
        </p:nvPicPr>
        <p:blipFill rotWithShape="1">
          <a:blip r:embed="rId7" cstate="print">
            <a:extLst>
              <a:ext uri="{28A0092B-C50C-407E-A947-70E740481C1C}">
                <a14:useLocalDpi xmlns:a14="http://schemas.microsoft.com/office/drawing/2010/main" val="0"/>
              </a:ext>
            </a:extLst>
          </a:blip>
          <a:srcRect t="12495" b="5527"/>
          <a:stretch/>
        </p:blipFill>
        <p:spPr>
          <a:xfrm>
            <a:off x="8094904" y="104828"/>
            <a:ext cx="4005543" cy="2189077"/>
          </a:xfrm>
          <a:prstGeom prst="rect">
            <a:avLst/>
          </a:prstGeom>
          <a:ln>
            <a:noFill/>
          </a:ln>
          <a:effectLst>
            <a:softEdge rad="112500"/>
          </a:effectLst>
        </p:spPr>
      </p:pic>
      <p:pic>
        <p:nvPicPr>
          <p:cNvPr id="10" name="図 9"/>
          <p:cNvPicPr>
            <a:picLocks noChangeAspect="1"/>
          </p:cNvPicPr>
          <p:nvPr/>
        </p:nvPicPr>
        <p:blipFill rotWithShape="1">
          <a:blip r:embed="rId8" cstate="print">
            <a:extLst>
              <a:ext uri="{28A0092B-C50C-407E-A947-70E740481C1C}">
                <a14:useLocalDpi xmlns:a14="http://schemas.microsoft.com/office/drawing/2010/main" val="0"/>
              </a:ext>
            </a:extLst>
          </a:blip>
          <a:srcRect t="3893" b="21457"/>
          <a:stretch/>
        </p:blipFill>
        <p:spPr>
          <a:xfrm>
            <a:off x="8181722" y="4590982"/>
            <a:ext cx="3918726" cy="2194014"/>
          </a:xfrm>
          <a:prstGeom prst="rect">
            <a:avLst/>
          </a:prstGeom>
          <a:ln>
            <a:noFill/>
          </a:ln>
          <a:effectLst>
            <a:softEdge rad="112500"/>
          </a:effectLst>
        </p:spPr>
      </p:pic>
    </p:spTree>
    <p:extLst>
      <p:ext uri="{BB962C8B-B14F-4D97-AF65-F5344CB8AC3E}">
        <p14:creationId xmlns:p14="http://schemas.microsoft.com/office/powerpoint/2010/main" val="648112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765824" presetClass="entr" presetSubtype="34086272" fill="hold" grpId="0" nodeType="clickEffect">
                                  <p:stCondLst>
                                    <p:cond delay="0"/>
                                  </p:stCondLst>
                                  <p:childTnLst>
                                    <p:set>
                                      <p:cBhvr>
                                        <p:cTn id="6" dur="1" fill="hold">
                                          <p:stCondLst>
                                            <p:cond delay="499"/>
                                          </p:stCondLst>
                                        </p:cTn>
                                        <p:tgtEl>
                                          <p:spTgt spid="34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765824" presetClass="entr" presetSubtype="34086272"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95" grpId="0" animBg="1" autoUpdateAnimBg="0"/>
      <p:bldP spid="13" grpId="0" animBg="1" autoUpdateAnimBg="0"/>
    </p:bldLst>
  </p:timing>
</p:sld>
</file>

<file path=ppt/theme/theme1.xml><?xml version="1.0" encoding="utf-8"?>
<a:theme xmlns:a="http://schemas.openxmlformats.org/drawingml/2006/main" name="タイトル &amp; 箇条書き">
  <a:themeElements>
    <a:clrScheme name="">
      <a:dk1>
        <a:srgbClr val="263750"/>
      </a:dk1>
      <a:lt1>
        <a:srgbClr val="D9C8AF"/>
      </a:lt1>
      <a:dk2>
        <a:srgbClr val="000000"/>
      </a:dk2>
      <a:lt2>
        <a:srgbClr val="00000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タイトル &amp; 箇条書き">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320</Words>
  <Application>Microsoft Office PowerPoint</Application>
  <PresentationFormat>ワイド画面</PresentationFormat>
  <Paragraphs>38</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Didot</vt:lpstr>
      <vt:lpstr>HGPｺﾞｼｯｸE</vt:lpstr>
      <vt:lpstr>HGP創英角ﾎﾟｯﾌﾟ体</vt:lpstr>
      <vt:lpstr>HG創英角ｺﾞｼｯｸUB</vt:lpstr>
      <vt:lpstr>Lucida Grande</vt:lpstr>
      <vt:lpstr>ＭＳ Ｐゴシック</vt:lpstr>
      <vt:lpstr>Palatino</vt:lpstr>
      <vt:lpstr>Zapf Dingbats</vt:lpstr>
      <vt:lpstr>ヒラギノ丸ゴ ProN W4</vt:lpstr>
      <vt:lpstr>ヒラギノ明朝 ProN W3</vt:lpstr>
      <vt:lpstr>Calibri</vt:lpstr>
      <vt:lpstr>タイトル &amp; 箇条書き</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西中学校ユーザー001</cp:lastModifiedBy>
  <cp:revision>55</cp:revision>
  <cp:lastPrinted>2018-09-04T10:43:56Z</cp:lastPrinted>
  <dcterms:created xsi:type="dcterms:W3CDTF">2017-09-21T05:39:42Z</dcterms:created>
  <dcterms:modified xsi:type="dcterms:W3CDTF">2018-11-06T05:34:22Z</dcterms:modified>
</cp:coreProperties>
</file>